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58" r:id="rId5"/>
    <p:sldId id="274" r:id="rId6"/>
    <p:sldId id="264" r:id="rId7"/>
    <p:sldId id="272" r:id="rId8"/>
    <p:sldId id="271" r:id="rId9"/>
    <p:sldId id="273" r:id="rId10"/>
    <p:sldId id="257" r:id="rId11"/>
    <p:sldId id="277" r:id="rId12"/>
    <p:sldId id="267" r:id="rId13"/>
    <p:sldId id="276" r:id="rId14"/>
    <p:sldId id="268" r:id="rId15"/>
    <p:sldId id="266" r:id="rId16"/>
    <p:sldId id="275" r:id="rId17"/>
    <p:sldId id="270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8" y="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2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03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8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82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6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77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8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43B9-D17D-4C97-B4D7-3701DCCFFB06}" type="datetimeFigureOut">
              <a:rPr lang="en-US" smtClean="0"/>
              <a:t>3/6/2018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F7B7F-3E90-4E1F-9B2B-AC316412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7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arduino.cc/projecthub" TargetMode="External"/><Relationship Id="rId2" Type="http://schemas.openxmlformats.org/officeDocument/2006/relationships/hyperlink" Target="https://www.arduino.cc/en/Tutorial/HomeP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ructables.com/class/Arduino-Class/" TargetMode="External"/><Relationship Id="rId4" Type="http://schemas.openxmlformats.org/officeDocument/2006/relationships/hyperlink" Target="https://goo.gl/rMVK4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nb_sb_noss_1?url=search-alias%3Daps&amp;field-keywords=arduino" TargetMode="External"/><Relationship Id="rId2" Type="http://schemas.openxmlformats.org/officeDocument/2006/relationships/hyperlink" Target="https://www.adafruit.com/product/6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hyperlink" Target="https://github.com/boppana113/Worksh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icrocontroller" TargetMode="External"/><Relationship Id="rId2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arduino.cc/en/Main/Softwar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93169"/>
            <a:ext cx="9144000" cy="101679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Introduction to Arduino Workshop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98500"/>
          </a:xfrm>
        </p:spPr>
        <p:txBody>
          <a:bodyPr>
            <a:normAutofit/>
          </a:bodyPr>
          <a:lstStyle/>
          <a:p>
            <a:r>
              <a:rPr lang="en-US" dirty="0" smtClean="0"/>
              <a:t>Presented by: Sriram Boppana</a:t>
            </a:r>
          </a:p>
        </p:txBody>
      </p:sp>
    </p:spTree>
    <p:extLst>
      <p:ext uri="{BB962C8B-B14F-4D97-AF65-F5344CB8AC3E}">
        <p14:creationId xmlns:p14="http://schemas.microsoft.com/office/powerpoint/2010/main" val="19779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Arduino Uno Hardware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Digital pins (Input/Output):</a:t>
            </a:r>
          </a:p>
          <a:p>
            <a:pPr lvl="1"/>
            <a:r>
              <a:rPr lang="en-US" dirty="0" smtClean="0"/>
              <a:t>Digital sensors</a:t>
            </a:r>
          </a:p>
          <a:p>
            <a:pPr lvl="1"/>
            <a:r>
              <a:rPr lang="en-US" dirty="0" smtClean="0"/>
              <a:t>Interface with sensors </a:t>
            </a:r>
          </a:p>
          <a:p>
            <a:r>
              <a:rPr lang="en-US" dirty="0" smtClean="0"/>
              <a:t>Analog pins: </a:t>
            </a:r>
          </a:p>
          <a:p>
            <a:pPr lvl="1"/>
            <a:r>
              <a:rPr lang="en-US" dirty="0" smtClean="0"/>
              <a:t>Measure voltage </a:t>
            </a:r>
          </a:p>
          <a:p>
            <a:r>
              <a:rPr lang="en-US" dirty="0" smtClean="0"/>
              <a:t>Power Supply Pins:</a:t>
            </a:r>
          </a:p>
          <a:p>
            <a:pPr lvl="1"/>
            <a:r>
              <a:rPr lang="en-US" dirty="0" smtClean="0"/>
              <a:t>5 V</a:t>
            </a:r>
          </a:p>
          <a:p>
            <a:pPr lvl="1"/>
            <a:r>
              <a:rPr lang="en-US" dirty="0" smtClean="0"/>
              <a:t>3.3 V</a:t>
            </a:r>
          </a:p>
          <a:p>
            <a:pPr lvl="1"/>
            <a:r>
              <a:rPr lang="en-US" dirty="0" smtClean="0"/>
              <a:t>GND</a:t>
            </a:r>
            <a:endParaRPr lang="en-US" dirty="0"/>
          </a:p>
        </p:txBody>
      </p:sp>
      <p:pic>
        <p:nvPicPr>
          <p:cNvPr id="1026" name="Picture 2" descr="Image result for arduino layou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52" y="1464469"/>
            <a:ext cx="5479644" cy="471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32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Blink on-board LED</a:t>
            </a:r>
            <a:endParaRPr lang="en-US" dirty="0"/>
          </a:p>
        </p:txBody>
      </p:sp>
      <p:pic>
        <p:nvPicPr>
          <p:cNvPr id="3074" name="Picture 2" descr="Image result for arduino un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80" y="1781968"/>
            <a:ext cx="5514975" cy="392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00662" y="2521744"/>
            <a:ext cx="471488" cy="235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78881" y="2168128"/>
            <a:ext cx="2821781" cy="47148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71674" y="1983462"/>
            <a:ext cx="60721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06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Blink external LED</a:t>
            </a:r>
            <a:endParaRPr lang="en-US" dirty="0"/>
          </a:p>
        </p:txBody>
      </p:sp>
      <p:pic>
        <p:nvPicPr>
          <p:cNvPr id="5122" name="Picture 2" descr="Image result for arduino blink external le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84" y="2082232"/>
            <a:ext cx="8442372" cy="37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8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Breadboards</a:t>
            </a:r>
            <a:endParaRPr lang="en-US" dirty="0"/>
          </a:p>
        </p:txBody>
      </p:sp>
      <p:pic>
        <p:nvPicPr>
          <p:cNvPr id="1026" name="Picture 2" descr="Image result for breadboard lay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2130426"/>
            <a:ext cx="6382659" cy="315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adboard layou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0"/>
          <a:stretch/>
        </p:blipFill>
        <p:spPr bwMode="auto">
          <a:xfrm>
            <a:off x="257176" y="2130427"/>
            <a:ext cx="5229224" cy="322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287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Read Analog Voltage/Read Serial Monitor</a:t>
            </a:r>
            <a:endParaRPr lang="en-US" dirty="0"/>
          </a:p>
        </p:txBody>
      </p:sp>
      <p:pic>
        <p:nvPicPr>
          <p:cNvPr id="7176" name="Picture 8" descr="Image result for serial monitor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588" y="2197894"/>
            <a:ext cx="577353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245" y="2089547"/>
            <a:ext cx="5898343" cy="32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Arduino Servo Motor</a:t>
            </a:r>
            <a:endParaRPr lang="en-US" dirty="0"/>
          </a:p>
        </p:txBody>
      </p:sp>
      <p:pic>
        <p:nvPicPr>
          <p:cNvPr id="2050" name="Picture 2" descr="Image result for arduino servo motor tower pr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2101056"/>
            <a:ext cx="821055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98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4"/>
          <a:stretch/>
        </p:blipFill>
        <p:spPr>
          <a:xfrm>
            <a:off x="1188244" y="731043"/>
            <a:ext cx="100584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Where can I learn more?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Arduino website</a:t>
            </a:r>
          </a:p>
          <a:p>
            <a:pPr lvl="1"/>
            <a:r>
              <a:rPr lang="en-US" dirty="0" smtClean="0"/>
              <a:t>Tutorials: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www.arduino.cc/en/Tutorial/HomePage</a:t>
            </a:r>
            <a:endParaRPr lang="en-US" dirty="0" smtClean="0"/>
          </a:p>
          <a:p>
            <a:pPr lvl="1"/>
            <a:r>
              <a:rPr lang="en-US" dirty="0"/>
              <a:t>Projects: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create.arduino.cc/projecthub</a:t>
            </a:r>
            <a:endParaRPr lang="en-US" dirty="0" smtClean="0"/>
          </a:p>
          <a:p>
            <a:r>
              <a:rPr lang="en-US" dirty="0" smtClean="0"/>
              <a:t>Sparkfun tutorials: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goo.gl/rMVK49</a:t>
            </a:r>
            <a:endParaRPr lang="en-US" dirty="0" smtClean="0"/>
          </a:p>
          <a:p>
            <a:r>
              <a:rPr lang="en-US" dirty="0" err="1" smtClean="0"/>
              <a:t>Instructables</a:t>
            </a:r>
            <a:r>
              <a:rPr lang="en-US" dirty="0" smtClean="0"/>
              <a:t> </a:t>
            </a:r>
            <a:r>
              <a:rPr lang="en-US" dirty="0" smtClean="0"/>
              <a:t>Arduino class:</a:t>
            </a:r>
          </a:p>
          <a:p>
            <a:pPr lvl="1"/>
            <a:r>
              <a:rPr lang="en-US" dirty="0">
                <a:hlinkClick r:id="rId5"/>
              </a:rPr>
              <a:t>https://www.instructables.com/class/Arduino-Class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Buy your own Arduino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floor of </a:t>
            </a:r>
            <a:r>
              <a:rPr lang="en-US" dirty="0" err="1" smtClean="0"/>
              <a:t>thinkbox</a:t>
            </a:r>
            <a:r>
              <a:rPr lang="en-US" dirty="0" smtClean="0"/>
              <a:t> by front desk</a:t>
            </a:r>
          </a:p>
          <a:p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 smtClean="0"/>
              <a:t>starter kit: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www.adafruit.com/product/68</a:t>
            </a:r>
            <a:endParaRPr lang="en-US" dirty="0" smtClean="0"/>
          </a:p>
          <a:p>
            <a:r>
              <a:rPr lang="en-US" dirty="0" smtClean="0"/>
              <a:t>Amazon: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www.amazon.com/s/ref=nb_sb_noss_1?url=search-alias%3Daps&amp;field-keywords=arduino</a:t>
            </a:r>
            <a:endParaRPr lang="en-US" dirty="0" smtClean="0"/>
          </a:p>
          <a:p>
            <a:r>
              <a:rPr lang="en-US" dirty="0" smtClean="0"/>
              <a:t>Note: </a:t>
            </a:r>
          </a:p>
          <a:p>
            <a:pPr lvl="1"/>
            <a:r>
              <a:rPr lang="en-US" dirty="0" smtClean="0"/>
              <a:t>Because Arduino is open-source, there are many knockoff versions of Arduino microcontrollers. Be wary of knockoff Arduino’s compatibility with your computer’s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19466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Before we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181" y="1425575"/>
            <a:ext cx="6769894" cy="46537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Follow this link and download the repository:</a:t>
            </a:r>
          </a:p>
          <a:p>
            <a:pPr lvl="1"/>
            <a:r>
              <a:rPr lang="en-US" dirty="0" smtClean="0">
                <a:hlinkClick r:id="rId2"/>
              </a:rPr>
              <a:t>https://github.com/boppana113/Workshops</a:t>
            </a:r>
            <a:endParaRPr lang="en-US" dirty="0" smtClean="0"/>
          </a:p>
          <a:p>
            <a:pPr lvl="1"/>
            <a:r>
              <a:rPr lang="en-US" dirty="0" smtClean="0"/>
              <a:t>Open the powerpoint for this workshop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Download Arduino IDE if you have not already:</a:t>
            </a:r>
            <a:endParaRPr lang="en-US" dirty="0"/>
          </a:p>
          <a:p>
            <a:pPr lvl="1"/>
            <a:r>
              <a:rPr lang="en-US" dirty="0" smtClean="0">
                <a:hlinkClick r:id="rId3"/>
              </a:rPr>
              <a:t>https://www.arduino.cc/en/Main/Software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you do not have a computer, please let us know so we can provide you a computer with Arduino installed already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2" t="34479" r="12106" b="30208"/>
          <a:stretch/>
        </p:blipFill>
        <p:spPr>
          <a:xfrm>
            <a:off x="7653447" y="1425575"/>
            <a:ext cx="4212324" cy="29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9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 to Microcontrollers (~5 min)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Arduino Hardware Layout (~2 min)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Programming the Arduino: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Blink on-board LED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Blink external LED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Read Analog voltage and print to serial </a:t>
            </a:r>
            <a:r>
              <a:rPr lang="en-US" dirty="0"/>
              <a:t>m</a:t>
            </a:r>
            <a:r>
              <a:rPr lang="en-US" dirty="0" smtClean="0"/>
              <a:t>onitor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Control Servo Motor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can I learn more?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Where to buy an Arduino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21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a Microcontroller?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86209" cy="4810919"/>
          </a:xfrm>
        </p:spPr>
        <p:txBody>
          <a:bodyPr>
            <a:normAutofit/>
          </a:bodyPr>
          <a:lstStyle/>
          <a:p>
            <a:r>
              <a:rPr lang="en-US" dirty="0" smtClean="0"/>
              <a:t>Microcontroller (MCU) is a user programmable digital computer</a:t>
            </a:r>
          </a:p>
          <a:p>
            <a:pPr lvl="1"/>
            <a:r>
              <a:rPr lang="en-US" dirty="0" smtClean="0"/>
              <a:t>Contains a microprocessor (CPU)</a:t>
            </a:r>
          </a:p>
          <a:p>
            <a:pPr lvl="1"/>
            <a:r>
              <a:rPr lang="en-US" dirty="0" smtClean="0"/>
              <a:t>Contains flash memory (ROM) and Random access memory (RAM)</a:t>
            </a:r>
          </a:p>
          <a:p>
            <a:pPr lvl="1"/>
            <a:r>
              <a:rPr lang="en-US" dirty="0" smtClean="0"/>
              <a:t>Contains digital connections (Input/Output) </a:t>
            </a:r>
          </a:p>
          <a:p>
            <a:r>
              <a:rPr lang="en-US" dirty="0" smtClean="0"/>
              <a:t>MCUs are</a:t>
            </a:r>
            <a:r>
              <a:rPr lang="en-US" dirty="0"/>
              <a:t> </a:t>
            </a:r>
            <a:r>
              <a:rPr lang="en-US" b="1" dirty="0" smtClean="0"/>
              <a:t>dedicated</a:t>
            </a:r>
            <a:r>
              <a:rPr lang="en-US" dirty="0"/>
              <a:t> to one task and run one specific program</a:t>
            </a:r>
            <a:r>
              <a:rPr lang="en-US" dirty="0" smtClean="0"/>
              <a:t>.</a:t>
            </a:r>
          </a:p>
        </p:txBody>
      </p:sp>
      <p:pic>
        <p:nvPicPr>
          <p:cNvPr id="3082" name="Picture 10" descr="Image result for microcontroller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409" y="1504156"/>
            <a:ext cx="41058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87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Arduino?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1681956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Arduino</a:t>
            </a:r>
            <a:r>
              <a:rPr lang="en-US" sz="2400" dirty="0"/>
              <a:t> is an open-source platform used for building electronics projects. </a:t>
            </a:r>
          </a:p>
          <a:p>
            <a:r>
              <a:rPr lang="en-US" sz="2400" dirty="0" smtClean="0"/>
              <a:t>Arduino </a:t>
            </a:r>
            <a:r>
              <a:rPr lang="en-US" sz="2400" dirty="0"/>
              <a:t>consists of both a </a:t>
            </a:r>
            <a:r>
              <a:rPr lang="en-US" sz="2400" dirty="0" smtClean="0">
                <a:hlinkClick r:id="rId3"/>
              </a:rPr>
              <a:t>microcontroller</a:t>
            </a:r>
            <a:r>
              <a:rPr lang="en-US" sz="2400" dirty="0" smtClean="0"/>
              <a:t> </a:t>
            </a:r>
            <a:r>
              <a:rPr lang="en-US" sz="2400" dirty="0"/>
              <a:t>and a piece of </a:t>
            </a:r>
            <a:r>
              <a:rPr lang="en-US" sz="2400" dirty="0">
                <a:hlinkClick r:id="rId4"/>
              </a:rPr>
              <a:t>software</a:t>
            </a:r>
            <a:r>
              <a:rPr lang="en-US" sz="2400" dirty="0"/>
              <a:t>, or IDE (Integrated Development Environment) that runs on your computer, used to write and upload computer code to the physical board.</a:t>
            </a:r>
          </a:p>
        </p:txBody>
      </p:sp>
      <p:pic>
        <p:nvPicPr>
          <p:cNvPr id="3074" name="Picture 2" descr="Image result for ardui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88" y="3981961"/>
            <a:ext cx="3059112" cy="21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rduino id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46"/>
          <a:stretch/>
        </p:blipFill>
        <p:spPr bwMode="auto">
          <a:xfrm>
            <a:off x="1427160" y="3914772"/>
            <a:ext cx="3009106" cy="22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5279230" y="4459681"/>
            <a:ext cx="2357437" cy="1157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66500" y="3207541"/>
            <a:ext cx="2130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Arduino IDE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769743" y="3243259"/>
            <a:ext cx="233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Arduino Board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96083" y="3873361"/>
            <a:ext cx="233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Write/Upload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9961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Examples – Moving Parts and Sensors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84" y="2394346"/>
            <a:ext cx="3954066" cy="30257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03" y="2394346"/>
            <a:ext cx="5426578" cy="29741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493" y="5662135"/>
            <a:ext cx="210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Servo Motors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496176" y="5669277"/>
            <a:ext cx="3093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EMG controlled clamps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51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 Blink and Display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2" y="1892198"/>
            <a:ext cx="4325542" cy="3244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920" y="1892197"/>
            <a:ext cx="4194580" cy="3145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91261" y="5307806"/>
            <a:ext cx="309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LEDs (Light emitting diodes)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74807" y="5307806"/>
            <a:ext cx="309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LCDs (Light crystal display)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Arduino Shields</a:t>
            </a:r>
            <a:endParaRPr lang="en-US" dirty="0"/>
          </a:p>
        </p:txBody>
      </p:sp>
      <p:pic>
        <p:nvPicPr>
          <p:cNvPr id="1026" name="Picture 2" descr="Image result for arduino shield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80" y="2497138"/>
            <a:ext cx="2693069" cy="213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0125" y="4926268"/>
            <a:ext cx="294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Ethernet</a:t>
            </a:r>
            <a:endParaRPr lang="en-US" dirty="0"/>
          </a:p>
        </p:txBody>
      </p:sp>
      <p:pic>
        <p:nvPicPr>
          <p:cNvPr id="1030" name="Picture 6" descr="Image result for arduino shields mo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63" y="2286000"/>
            <a:ext cx="3002018" cy="27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24475" y="5036600"/>
            <a:ext cx="91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pic>
        <p:nvPicPr>
          <p:cNvPr id="1032" name="Picture 8" descr="Image result for arduino shields wif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45" y="2286000"/>
            <a:ext cx="2750600" cy="27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25235" y="5082099"/>
            <a:ext cx="91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4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of Arduinos</a:t>
            </a:r>
            <a:endParaRPr lang="en-US" dirty="0"/>
          </a:p>
        </p:txBody>
      </p:sp>
      <p:pic>
        <p:nvPicPr>
          <p:cNvPr id="2052" name="Picture 4" descr="Image result for types of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952" y="1345406"/>
            <a:ext cx="7248525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8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327</Words>
  <Application>Microsoft Office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Introduction to Arduino Workshop</vt:lpstr>
      <vt:lpstr>Before we begin</vt:lpstr>
      <vt:lpstr>Agenda</vt:lpstr>
      <vt:lpstr>What is a Microcontroller? </vt:lpstr>
      <vt:lpstr>What is Arduino?</vt:lpstr>
      <vt:lpstr>Examples – Moving Parts and Sensors</vt:lpstr>
      <vt:lpstr>Example Blink and Display</vt:lpstr>
      <vt:lpstr>Arduino Shields</vt:lpstr>
      <vt:lpstr>Types of Arduinos</vt:lpstr>
      <vt:lpstr>Arduino Uno Hardware Layout</vt:lpstr>
      <vt:lpstr>Blink on-board LED</vt:lpstr>
      <vt:lpstr>Blink external LED</vt:lpstr>
      <vt:lpstr>Breadboards</vt:lpstr>
      <vt:lpstr>Read Analog Voltage/Read Serial Monitor</vt:lpstr>
      <vt:lpstr>Arduino Servo Motor</vt:lpstr>
      <vt:lpstr>PowerPoint Presentation</vt:lpstr>
      <vt:lpstr>Where can I learn more?</vt:lpstr>
      <vt:lpstr>Buy your own Arduino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</dc:title>
  <dc:creator>Sriram Boppana</dc:creator>
  <cp:lastModifiedBy>Sriram Boppana</cp:lastModifiedBy>
  <cp:revision>51</cp:revision>
  <dcterms:created xsi:type="dcterms:W3CDTF">2017-11-06T01:10:27Z</dcterms:created>
  <dcterms:modified xsi:type="dcterms:W3CDTF">2018-03-06T18:46:06Z</dcterms:modified>
</cp:coreProperties>
</file>